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378318" r:id="rId2"/>
    <p:sldId id="2147378314" r:id="rId3"/>
    <p:sldId id="2147378317" r:id="rId4"/>
    <p:sldId id="214737831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3" d="100"/>
          <a:sy n="93" d="100"/>
        </p:scale>
        <p:origin x="230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1D1631-0255-AEB7-D8A9-CC0CDC04C6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927C35-B745-DF9E-9F79-F9BD563E31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EEBE08-23CA-9336-EAD7-73C4B20606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C7E72-C4EA-4D8C-A73F-E105EEBACAC5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A4238E-A77A-E7A1-26F4-7DF08EA16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1669AE-FE5C-0253-1F00-679B1EE1D1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C27B4-CCA1-43D3-BE69-69B57CFC6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95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F4577F-7306-5F78-DA2F-7064FF206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655C386-3B92-FFAB-E57B-C8C6B1E7B0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CC5626-666C-2FC4-5C47-536D2EE536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C7E72-C4EA-4D8C-A73F-E105EEBACAC5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181CFF-0EF0-F00A-7B63-1529E5D75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8E6F9C-0735-53E8-5966-F04CE01BE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C27B4-CCA1-43D3-BE69-69B57CFC6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088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C6336B5-E51E-2AAC-8F06-0FADDC3FB1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5FBA9E-9655-C951-687B-A88AF67CE8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3CD14C-6E0A-D2DB-41ED-3C4CE9F021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C7E72-C4EA-4D8C-A73F-E105EEBACAC5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B249E4-7DC6-252B-DF6F-CFFABA9D92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328CD4-9B7B-3129-E293-1A7416D672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C27B4-CCA1-43D3-BE69-69B57CFC6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473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A9D34D-CF87-9661-4AFE-9EB8B32A37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0960CA-09CF-40DA-0F87-6A79958EAE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8AE435-A99D-0534-8058-A6B9B4B215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C7E72-C4EA-4D8C-A73F-E105EEBACAC5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DADD27-D251-C0A5-5DF0-7D9CE3675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0E30BF-A2B8-3EAF-078A-C10DA61290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C27B4-CCA1-43D3-BE69-69B57CFC6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154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A4A443-C4A2-2B49-6033-990A4B2320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C95824-325B-AF64-502E-61ED1BECDE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613A82-5E91-190F-D2C3-C7C9A37389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C7E72-C4EA-4D8C-A73F-E105EEBACAC5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5711BE-AC66-5133-B8D9-CEE9358BD1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A91F53-48CE-BBBC-710A-AE7B4F1F9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C27B4-CCA1-43D3-BE69-69B57CFC6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781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4CBBC-4D44-0702-EF97-E5EAFB399E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804E51-7FA3-A3E9-94E6-903F36F6DC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3F10E3-6749-0AE8-FA7F-C93E83B18C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767C91-0C0D-A098-249F-A709F403E6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C7E72-C4EA-4D8C-A73F-E105EEBACAC5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E4C863-487F-7921-D238-8CADE1E67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DB0ED6-177A-0D86-4230-85AC534D4E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C27B4-CCA1-43D3-BE69-69B57CFC6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580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13167A-55E9-6A5A-61C2-688448BC4D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134235-B9B9-1049-E6D1-CCD46BD97E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A3FAAD-D701-0B9A-0456-E3ED757F53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7C904C-6A8D-B81F-9FAE-53D0EA75CF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0030081-EF48-192A-4B71-F5B9EA93CCA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FF9D0B-ED89-687A-A84F-1261BC2160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C7E72-C4EA-4D8C-A73F-E105EEBACAC5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781C60-D71E-EB54-9CFC-1CD9CB0D4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6D47242-D655-5BCF-A494-EF31B2E08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C27B4-CCA1-43D3-BE69-69B57CFC6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647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0E39A-EB06-6CD8-2CFF-7F66B100F2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A8D8A3-FE1C-9A4C-C540-1ACEC7F159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C7E72-C4EA-4D8C-A73F-E105EEBACAC5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2982F4-E386-9F42-414D-5FC713D42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338CAD-7B77-019F-ED7C-8F670A271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C27B4-CCA1-43D3-BE69-69B57CFC6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014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BE4380E-26AD-52AB-2E53-608DA03C4C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C7E72-C4EA-4D8C-A73F-E105EEBACAC5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6A9AB07-D3DD-7F20-E692-57526D124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97FCDE-1EC2-0C95-7E32-230EBA10F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C27B4-CCA1-43D3-BE69-69B57CFC6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282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F41960-36BD-8F1E-7F28-BC45030ED8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BA9709-DA4C-4232-1D88-A736FA22CE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8534E0-66C5-A8BD-3205-40C75A001C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0B9406-A91F-8469-BE7E-05F990DFBA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C7E72-C4EA-4D8C-A73F-E105EEBACAC5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7BB1E8-C997-3233-2B2B-48996A38C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135606-5EB1-D417-18DC-1E284BE9AC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C27B4-CCA1-43D3-BE69-69B57CFC6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999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A5455-3AA7-89BD-1846-D69F30AE4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AE3E0B6-22C0-E796-00DB-6B1212CF44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A12EC3-41CC-B2B7-8D35-EBE08F5690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40780A-F980-82EE-45F1-E638CF2FBF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C7E72-C4EA-4D8C-A73F-E105EEBACAC5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D89491-3A93-D461-23F2-2BAA64E3B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438B86-4446-A784-F317-B1B9800A32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C27B4-CCA1-43D3-BE69-69B57CFC6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798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2B3587D-F697-78CD-DCE2-9C991013C7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AC14C2-CB1F-680F-DE8F-A0FD4EC598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4EAEC3-7448-D93C-8228-4B8BAF6049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7C7E72-C4EA-4D8C-A73F-E105EEBACAC5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9AF7ED-3485-F11D-9698-837A4D93FC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117FBD-6C8B-0A51-968F-23766AF078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FC27B4-CCA1-43D3-BE69-69B57CFC6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959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037D13D-F52D-EF15-859E-624C145D73A3}"/>
              </a:ext>
            </a:extLst>
          </p:cNvPr>
          <p:cNvSpPr txBox="1"/>
          <p:nvPr/>
        </p:nvSpPr>
        <p:spPr>
          <a:xfrm>
            <a:off x="0" y="11548"/>
            <a:ext cx="111505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400" b="1" dirty="0"/>
              <a:t>SOD - Service Log </a:t>
            </a:r>
            <a:r>
              <a:rPr lang="zh-TW" altLang="en-US" sz="2400" b="1" dirty="0"/>
              <a:t>優化系列</a:t>
            </a:r>
            <a:endParaRPr lang="en-US" sz="24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0C27945-6261-9268-0198-7B41F03D30C8}"/>
              </a:ext>
            </a:extLst>
          </p:cNvPr>
          <p:cNvSpPr/>
          <p:nvPr/>
        </p:nvSpPr>
        <p:spPr>
          <a:xfrm>
            <a:off x="570985" y="1237201"/>
            <a:ext cx="1655805" cy="79907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tx1"/>
                </a:solidFill>
              </a:rPr>
              <a:t>NB</a:t>
            </a: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(NB pending)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192C8BE-0A14-B624-B5D0-BFA6E5F9AADC}"/>
              </a:ext>
            </a:extLst>
          </p:cNvPr>
          <p:cNvSpPr/>
          <p:nvPr/>
        </p:nvSpPr>
        <p:spPr>
          <a:xfrm>
            <a:off x="4905114" y="1237201"/>
            <a:ext cx="3810001" cy="79907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tx1"/>
                </a:solidFill>
              </a:rPr>
              <a:t>Send to Provider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3EB17BE-2E22-F869-C55E-1A4E214E31BD}"/>
              </a:ext>
            </a:extLst>
          </p:cNvPr>
          <p:cNvSpPr/>
          <p:nvPr/>
        </p:nvSpPr>
        <p:spPr>
          <a:xfrm>
            <a:off x="2721574" y="1237201"/>
            <a:ext cx="1655805" cy="79907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tx1"/>
                </a:solidFill>
              </a:rPr>
              <a:t>CS</a:t>
            </a: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(POS pending)</a:t>
            </a:r>
          </a:p>
        </p:txBody>
      </p:sp>
      <p:pic>
        <p:nvPicPr>
          <p:cNvPr id="9" name="Graphic 8" descr="Right pointing backhand index with solid fill">
            <a:extLst>
              <a:ext uri="{FF2B5EF4-FFF2-40B4-BE49-F238E27FC236}">
                <a16:creationId xmlns:a16="http://schemas.microsoft.com/office/drawing/2014/main" id="{D1D3F249-1817-5CC7-FEEA-FA4A064E67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5334315">
            <a:off x="7373898" y="1666061"/>
            <a:ext cx="914400" cy="91440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1D272DB9-158B-5002-599F-08827373F017}"/>
              </a:ext>
            </a:extLst>
          </p:cNvPr>
          <p:cNvSpPr/>
          <p:nvPr/>
        </p:nvSpPr>
        <p:spPr>
          <a:xfrm>
            <a:off x="1061936" y="2740606"/>
            <a:ext cx="2998574" cy="79907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tx1"/>
                </a:solidFill>
              </a:rPr>
              <a:t>CS-General</a:t>
            </a: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(TR log in/reset password)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5BF6271-4CC8-E1AA-F3DB-C5ADB07FB2A0}"/>
              </a:ext>
            </a:extLst>
          </p:cNvPr>
          <p:cNvSpPr/>
          <p:nvPr/>
        </p:nvSpPr>
        <p:spPr>
          <a:xfrm>
            <a:off x="4905114" y="2740606"/>
            <a:ext cx="3810001" cy="79907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tx1"/>
                </a:solidFill>
              </a:rPr>
              <a:t>Reply</a:t>
            </a:r>
          </a:p>
        </p:txBody>
      </p:sp>
      <p:pic>
        <p:nvPicPr>
          <p:cNvPr id="12" name="Graphic 11" descr="Right pointing backhand index with solid fill">
            <a:extLst>
              <a:ext uri="{FF2B5EF4-FFF2-40B4-BE49-F238E27FC236}">
                <a16:creationId xmlns:a16="http://schemas.microsoft.com/office/drawing/2014/main" id="{14152A4E-2978-AFFD-1057-AC8F4DADA0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4853552">
            <a:off x="7558962" y="3121466"/>
            <a:ext cx="914400" cy="914400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82EC3296-835A-B827-085E-B75CCDBA35E4}"/>
              </a:ext>
            </a:extLst>
          </p:cNvPr>
          <p:cNvSpPr txBox="1"/>
          <p:nvPr/>
        </p:nvSpPr>
        <p:spPr>
          <a:xfrm>
            <a:off x="9218141" y="1458098"/>
            <a:ext cx="24193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>
                <a:solidFill>
                  <a:srgbClr val="0070C0"/>
                </a:solidFill>
              </a:rPr>
              <a:t>Response by Provider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79507E3-52E1-A624-4A77-7E07AB01F60F}"/>
              </a:ext>
            </a:extLst>
          </p:cNvPr>
          <p:cNvSpPr txBox="1"/>
          <p:nvPr/>
        </p:nvSpPr>
        <p:spPr>
          <a:xfrm>
            <a:off x="9218141" y="2968366"/>
            <a:ext cx="24193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>
                <a:solidFill>
                  <a:srgbClr val="0070C0"/>
                </a:solidFill>
              </a:rPr>
              <a:t>Response by Staff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220C060-8D2D-461D-D8EF-3756440D84BA}"/>
              </a:ext>
            </a:extLst>
          </p:cNvPr>
          <p:cNvSpPr txBox="1"/>
          <p:nvPr/>
        </p:nvSpPr>
        <p:spPr>
          <a:xfrm>
            <a:off x="570983" y="4175771"/>
            <a:ext cx="1015468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chemeClr val="accent2">
                    <a:lumMod val="50000"/>
                  </a:schemeClr>
                </a:solidFill>
              </a:rPr>
              <a:t>Question: How about valuation report?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dirty="0">
                <a:solidFill>
                  <a:schemeClr val="accent2">
                    <a:lumMod val="50000"/>
                  </a:schemeClr>
                </a:solidFill>
              </a:rPr>
              <a:t>Download by consultant in Provider Portal.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dirty="0">
                <a:solidFill>
                  <a:schemeClr val="accent2">
                    <a:lumMod val="50000"/>
                  </a:schemeClr>
                </a:solidFill>
              </a:rPr>
              <a:t>Request in CS Service Log and reply by Provider.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dirty="0">
                <a:solidFill>
                  <a:schemeClr val="accent2">
                    <a:lumMod val="50000"/>
                  </a:schemeClr>
                </a:solidFill>
              </a:rPr>
              <a:t>Request in CS Service Log </a:t>
            </a:r>
            <a:r>
              <a:rPr lang="en-US" sz="2200" u="sng" dirty="0">
                <a:solidFill>
                  <a:schemeClr val="accent2">
                    <a:lumMod val="50000"/>
                  </a:schemeClr>
                </a:solidFill>
              </a:rPr>
              <a:t>[Service Subject: Valuation Report]</a:t>
            </a:r>
            <a:r>
              <a:rPr lang="en-US" sz="2200" dirty="0">
                <a:solidFill>
                  <a:schemeClr val="accent2">
                    <a:lumMod val="50000"/>
                  </a:schemeClr>
                </a:solidFill>
              </a:rPr>
              <a:t> and reply by Staff.</a:t>
            </a:r>
          </a:p>
        </p:txBody>
      </p:sp>
    </p:spTree>
    <p:extLst>
      <p:ext uri="{BB962C8B-B14F-4D97-AF65-F5344CB8AC3E}">
        <p14:creationId xmlns:p14="http://schemas.microsoft.com/office/powerpoint/2010/main" val="32816743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9E7ACF-BF86-4941-2C07-A550C88EA9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A765E4BA-B5F6-C58C-6740-86CDCACE0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78208"/>
            <a:ext cx="27432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B5CEABB6-07DC-46E8-9B57-56EC44A396E5}" type="slidenum">
              <a:rPr lang="en-US" smtClean="0"/>
              <a:pPr>
                <a:spcAft>
                  <a:spcPts val="600"/>
                </a:spcAft>
              </a:pPr>
              <a:t>2</a:t>
            </a:fld>
            <a:endParaRPr lang="en-US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40FEDF5E-7118-D4F8-3A59-8E2B2B2149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3510423"/>
              </p:ext>
            </p:extLst>
          </p:nvPr>
        </p:nvGraphicFramePr>
        <p:xfrm>
          <a:off x="613422" y="703609"/>
          <a:ext cx="9683992" cy="58919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48000">
                  <a:extLst>
                    <a:ext uri="{9D8B030D-6E8A-4147-A177-3AD203B41FA5}">
                      <a16:colId xmlns:a16="http://schemas.microsoft.com/office/drawing/2014/main" val="3758353721"/>
                    </a:ext>
                  </a:extLst>
                </a:gridCol>
                <a:gridCol w="791999">
                  <a:extLst>
                    <a:ext uri="{9D8B030D-6E8A-4147-A177-3AD203B41FA5}">
                      <a16:colId xmlns:a16="http://schemas.microsoft.com/office/drawing/2014/main" val="2708686259"/>
                    </a:ext>
                  </a:extLst>
                </a:gridCol>
                <a:gridCol w="791999">
                  <a:extLst>
                    <a:ext uri="{9D8B030D-6E8A-4147-A177-3AD203B41FA5}">
                      <a16:colId xmlns:a16="http://schemas.microsoft.com/office/drawing/2014/main" val="2408447601"/>
                    </a:ext>
                  </a:extLst>
                </a:gridCol>
                <a:gridCol w="791999">
                  <a:extLst>
                    <a:ext uri="{9D8B030D-6E8A-4147-A177-3AD203B41FA5}">
                      <a16:colId xmlns:a16="http://schemas.microsoft.com/office/drawing/2014/main" val="1623702783"/>
                    </a:ext>
                  </a:extLst>
                </a:gridCol>
                <a:gridCol w="791999">
                  <a:extLst>
                    <a:ext uri="{9D8B030D-6E8A-4147-A177-3AD203B41FA5}">
                      <a16:colId xmlns:a16="http://schemas.microsoft.com/office/drawing/2014/main" val="180591051"/>
                    </a:ext>
                  </a:extLst>
                </a:gridCol>
                <a:gridCol w="791999">
                  <a:extLst>
                    <a:ext uri="{9D8B030D-6E8A-4147-A177-3AD203B41FA5}">
                      <a16:colId xmlns:a16="http://schemas.microsoft.com/office/drawing/2014/main" val="3104875536"/>
                    </a:ext>
                  </a:extLst>
                </a:gridCol>
                <a:gridCol w="791999">
                  <a:extLst>
                    <a:ext uri="{9D8B030D-6E8A-4147-A177-3AD203B41FA5}">
                      <a16:colId xmlns:a16="http://schemas.microsoft.com/office/drawing/2014/main" val="806759852"/>
                    </a:ext>
                  </a:extLst>
                </a:gridCol>
                <a:gridCol w="791999">
                  <a:extLst>
                    <a:ext uri="{9D8B030D-6E8A-4147-A177-3AD203B41FA5}">
                      <a16:colId xmlns:a16="http://schemas.microsoft.com/office/drawing/2014/main" val="3924667216"/>
                    </a:ext>
                  </a:extLst>
                </a:gridCol>
                <a:gridCol w="791999">
                  <a:extLst>
                    <a:ext uri="{9D8B030D-6E8A-4147-A177-3AD203B41FA5}">
                      <a16:colId xmlns:a16="http://schemas.microsoft.com/office/drawing/2014/main" val="2125630557"/>
                    </a:ext>
                  </a:extLst>
                </a:gridCol>
              </a:tblGrid>
              <a:tr h="200025">
                <a:tc rowSpan="2"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r>
                        <a:rPr lang="en-HK" sz="1800" dirty="0">
                          <a:solidFill>
                            <a:srgbClr val="FFFF00"/>
                          </a:solidFill>
                          <a:effectLst/>
                        </a:rPr>
                        <a:t>Provider</a:t>
                      </a:r>
                      <a:endParaRPr lang="en-US" sz="1800" dirty="0">
                        <a:solidFill>
                          <a:srgbClr val="FFFF00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buNone/>
                      </a:pPr>
                      <a:r>
                        <a:rPr lang="en-HK" sz="1800" b="0" dirty="0">
                          <a:solidFill>
                            <a:srgbClr val="FFFF00"/>
                          </a:solidFill>
                          <a:effectLst/>
                        </a:rPr>
                        <a:t>By TR Log In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30000"/>
                        </a:lnSpc>
                        <a:buNone/>
                      </a:pPr>
                      <a:r>
                        <a:rPr lang="en-US" sz="1800" b="0" kern="1200" dirty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By Provider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30000"/>
                        </a:lnSpc>
                        <a:buNone/>
                      </a:pPr>
                      <a:r>
                        <a:rPr lang="en-US" sz="1800" b="0" kern="1200" dirty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By Staff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30000"/>
                        </a:lnSpc>
                        <a:buNone/>
                      </a:pPr>
                      <a:endParaRPr lang="en-US" sz="18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30000"/>
                        </a:lnSpc>
                        <a:buNone/>
                      </a:pPr>
                      <a:r>
                        <a:rPr lang="en-US" sz="1800" b="0" kern="1200" dirty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Not applicable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30000"/>
                        </a:lnSpc>
                        <a:buNone/>
                      </a:pPr>
                      <a:endParaRPr lang="en-US" sz="18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07220831"/>
                  </a:ext>
                </a:extLst>
              </a:tr>
              <a:tr h="200025">
                <a:tc vMerge="1"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rgbClr val="FFFF00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buNone/>
                      </a:pPr>
                      <a:r>
                        <a:rPr lang="en-HK" sz="1800" dirty="0">
                          <a:solidFill>
                            <a:srgbClr val="FFFF00"/>
                          </a:solidFill>
                          <a:effectLst/>
                        </a:rPr>
                        <a:t>OWM</a:t>
                      </a:r>
                      <a:endParaRPr lang="en-US" sz="1800" dirty="0">
                        <a:solidFill>
                          <a:srgbClr val="FFFF00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buNone/>
                      </a:pPr>
                      <a:r>
                        <a:rPr lang="en-HK" sz="1800" dirty="0">
                          <a:solidFill>
                            <a:srgbClr val="FFFF00"/>
                          </a:solidFill>
                          <a:effectLst/>
                        </a:rPr>
                        <a:t>CFS</a:t>
                      </a:r>
                      <a:endParaRPr lang="en-US" sz="1800" dirty="0">
                        <a:solidFill>
                          <a:srgbClr val="FFFF00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buNone/>
                      </a:pPr>
                      <a:r>
                        <a:rPr lang="en-HK" sz="1800" dirty="0">
                          <a:solidFill>
                            <a:srgbClr val="FFFF00"/>
                          </a:solidFill>
                          <a:effectLst/>
                        </a:rPr>
                        <a:t>OWM</a:t>
                      </a:r>
                      <a:endParaRPr lang="en-US" sz="1800" dirty="0">
                        <a:solidFill>
                          <a:srgbClr val="FFFF00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buNone/>
                      </a:pPr>
                      <a:r>
                        <a:rPr lang="en-HK" sz="1800" dirty="0">
                          <a:solidFill>
                            <a:srgbClr val="FFFF00"/>
                          </a:solidFill>
                          <a:effectLst/>
                        </a:rPr>
                        <a:t>CFS</a:t>
                      </a:r>
                      <a:endParaRPr lang="en-US" sz="1800" dirty="0">
                        <a:solidFill>
                          <a:srgbClr val="FFFF00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buNone/>
                      </a:pPr>
                      <a:r>
                        <a:rPr lang="en-HK" sz="1800" dirty="0">
                          <a:solidFill>
                            <a:srgbClr val="FFFF00"/>
                          </a:solidFill>
                          <a:effectLst/>
                        </a:rPr>
                        <a:t>OWM</a:t>
                      </a:r>
                      <a:endParaRPr lang="en-US" sz="1800" dirty="0">
                        <a:solidFill>
                          <a:srgbClr val="FFFF00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buNone/>
                      </a:pPr>
                      <a:r>
                        <a:rPr lang="en-HK" sz="1800" dirty="0">
                          <a:solidFill>
                            <a:srgbClr val="FFFF00"/>
                          </a:solidFill>
                          <a:effectLst/>
                        </a:rPr>
                        <a:t>CFS</a:t>
                      </a:r>
                      <a:endParaRPr lang="en-US" sz="1800" dirty="0">
                        <a:solidFill>
                          <a:srgbClr val="FFFF00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buNone/>
                      </a:pPr>
                      <a:r>
                        <a:rPr lang="en-HK" sz="1800" dirty="0">
                          <a:solidFill>
                            <a:srgbClr val="FFFF00"/>
                          </a:solidFill>
                          <a:effectLst/>
                        </a:rPr>
                        <a:t>OWM</a:t>
                      </a:r>
                      <a:endParaRPr lang="en-US" sz="1800" dirty="0">
                        <a:solidFill>
                          <a:srgbClr val="FFFF00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buNone/>
                      </a:pPr>
                      <a:r>
                        <a:rPr lang="en-HK" sz="1800" dirty="0">
                          <a:solidFill>
                            <a:srgbClr val="FFFF00"/>
                          </a:solidFill>
                          <a:effectLst/>
                        </a:rPr>
                        <a:t>CFS</a:t>
                      </a:r>
                      <a:endParaRPr lang="en-US" sz="1800" dirty="0">
                        <a:solidFill>
                          <a:srgbClr val="FFFF00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703619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r>
                        <a:rPr lang="en-US" sz="1800" b="0" dirty="0">
                          <a:solidFill>
                            <a:srgbClr val="FFFF00"/>
                          </a:solidFill>
                          <a:effectLst/>
                        </a:rPr>
                        <a:t>AIA</a:t>
                      </a:r>
                      <a:endParaRPr lang="en-US" sz="1800" b="0" dirty="0">
                        <a:solidFill>
                          <a:srgbClr val="FFFF00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104195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r>
                        <a:rPr lang="en-US" sz="1800" b="0" dirty="0">
                          <a:solidFill>
                            <a:srgbClr val="FFFF00"/>
                          </a:solidFill>
                          <a:effectLst/>
                        </a:rPr>
                        <a:t>Blue (ex-Aviva)</a:t>
                      </a:r>
                      <a:endParaRPr lang="en-US" sz="1800" b="0" dirty="0">
                        <a:solidFill>
                          <a:srgbClr val="FFFF00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856234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solidFill>
                            <a:srgbClr val="FFFF00"/>
                          </a:solidFill>
                          <a:effectLst/>
                        </a:rPr>
                        <a:t>BLUE Connect Easy</a:t>
                      </a:r>
                      <a:endParaRPr lang="en-US" sz="1800" b="0" dirty="0">
                        <a:solidFill>
                          <a:srgbClr val="FFFF00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877117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r>
                        <a:rPr lang="en-US" sz="1800" b="0" dirty="0">
                          <a:solidFill>
                            <a:srgbClr val="FFFF00"/>
                          </a:solidFill>
                          <a:effectLst/>
                        </a:rPr>
                        <a:t>Chubb</a:t>
                      </a:r>
                      <a:endParaRPr lang="en-US" sz="1800" b="0" dirty="0">
                        <a:solidFill>
                          <a:srgbClr val="FFFF00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617759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solidFill>
                            <a:srgbClr val="FFFF00"/>
                          </a:solidFill>
                          <a:effectLst/>
                        </a:rPr>
                        <a:t>CTF Life</a:t>
                      </a:r>
                      <a:endParaRPr lang="en-US" sz="1800" b="0" dirty="0">
                        <a:solidFill>
                          <a:srgbClr val="FFFF00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434355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solidFill>
                            <a:srgbClr val="FFFF00"/>
                          </a:solidFill>
                          <a:effectLst/>
                        </a:rPr>
                        <a:t>FWD</a:t>
                      </a:r>
                      <a:endParaRPr lang="en-US" sz="1800" b="0" dirty="0">
                        <a:solidFill>
                          <a:srgbClr val="FFFF00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8441097"/>
                  </a:ext>
                </a:extLst>
              </a:tr>
              <a:tr h="16697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Generali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81487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Heng An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039030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Manulife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7059412"/>
                  </a:ext>
                </a:extLst>
              </a:tr>
              <a:tr h="22160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Sun Life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5072743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solidFill>
                            <a:srgbClr val="FFFF00"/>
                          </a:solidFill>
                          <a:effectLst/>
                        </a:rPr>
                        <a:t>Utmost Worldwide (For ILAS plan)</a:t>
                      </a:r>
                      <a:endParaRPr lang="en-US" sz="1800" b="0" dirty="0">
                        <a:solidFill>
                          <a:srgbClr val="FFFF00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3492503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r>
                        <a:rPr lang="en-US" sz="1800" b="0" dirty="0">
                          <a:solidFill>
                            <a:srgbClr val="FFFF00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Zurich Internation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2157823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r>
                        <a:rPr lang="en-US" sz="1800" b="0" dirty="0">
                          <a:solidFill>
                            <a:srgbClr val="FFFF00"/>
                          </a:solidFill>
                          <a:effectLst/>
                        </a:rPr>
                        <a:t>AXA</a:t>
                      </a:r>
                      <a:endParaRPr lang="en-US" sz="1800" b="0" dirty="0">
                        <a:solidFill>
                          <a:srgbClr val="FFFF00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3768371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r>
                        <a:rPr lang="en-US" sz="1800" b="0" dirty="0">
                          <a:solidFill>
                            <a:srgbClr val="FFFF00"/>
                          </a:solidFill>
                          <a:effectLst/>
                        </a:rPr>
                        <a:t>BOC</a:t>
                      </a:r>
                      <a:endParaRPr lang="en-US" sz="1800" b="0" dirty="0">
                        <a:solidFill>
                          <a:srgbClr val="FFFF00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321230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r>
                        <a:rPr lang="en-US" sz="1800" b="0" dirty="0">
                          <a:solidFill>
                            <a:srgbClr val="FFFF00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Pacific Life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517943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r>
                        <a:rPr lang="en-US" sz="1800" b="0" dirty="0">
                          <a:solidFill>
                            <a:srgbClr val="FFFF00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Transamerica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3777573"/>
                  </a:ext>
                </a:extLst>
              </a:tr>
            </a:tbl>
          </a:graphicData>
        </a:graphic>
      </p:graphicFrame>
      <p:pic>
        <p:nvPicPr>
          <p:cNvPr id="8" name="Graphic 7" descr="Checkmark with solid fill">
            <a:extLst>
              <a:ext uri="{FF2B5EF4-FFF2-40B4-BE49-F238E27FC236}">
                <a16:creationId xmlns:a16="http://schemas.microsoft.com/office/drawing/2014/main" id="{F71B3DAC-639E-B42E-2728-75DFCE1200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00617" y="1418208"/>
            <a:ext cx="252000" cy="252000"/>
          </a:xfrm>
          <a:prstGeom prst="rect">
            <a:avLst/>
          </a:prstGeom>
        </p:spPr>
      </p:pic>
      <p:pic>
        <p:nvPicPr>
          <p:cNvPr id="10" name="Graphic 9" descr="Checkmark with solid fill">
            <a:extLst>
              <a:ext uri="{FF2B5EF4-FFF2-40B4-BE49-F238E27FC236}">
                <a16:creationId xmlns:a16="http://schemas.microsoft.com/office/drawing/2014/main" id="{A3A01AC3-2D3B-DCE9-AA80-1821E76FE4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00617" y="1777468"/>
            <a:ext cx="252000" cy="252000"/>
          </a:xfrm>
          <a:prstGeom prst="rect">
            <a:avLst/>
          </a:prstGeom>
        </p:spPr>
      </p:pic>
      <p:pic>
        <p:nvPicPr>
          <p:cNvPr id="13" name="Graphic 12" descr="Checkmark with solid fill">
            <a:extLst>
              <a:ext uri="{FF2B5EF4-FFF2-40B4-BE49-F238E27FC236}">
                <a16:creationId xmlns:a16="http://schemas.microsoft.com/office/drawing/2014/main" id="{62847FF6-DE98-7EB5-DAFC-228E2C515D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03809" y="2115404"/>
            <a:ext cx="252000" cy="252000"/>
          </a:xfrm>
          <a:prstGeom prst="rect">
            <a:avLst/>
          </a:prstGeom>
        </p:spPr>
      </p:pic>
      <p:pic>
        <p:nvPicPr>
          <p:cNvPr id="27" name="Graphic 26" descr="Checkmark with solid fill">
            <a:extLst>
              <a:ext uri="{FF2B5EF4-FFF2-40B4-BE49-F238E27FC236}">
                <a16:creationId xmlns:a16="http://schemas.microsoft.com/office/drawing/2014/main" id="{5FB2A2B4-D2BF-6A4B-73FA-4FFB5476D4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86864" y="1418208"/>
            <a:ext cx="252000" cy="252000"/>
          </a:xfrm>
          <a:prstGeom prst="rect">
            <a:avLst/>
          </a:prstGeom>
        </p:spPr>
      </p:pic>
      <p:pic>
        <p:nvPicPr>
          <p:cNvPr id="28" name="Graphic 27" descr="Checkmark with solid fill">
            <a:extLst>
              <a:ext uri="{FF2B5EF4-FFF2-40B4-BE49-F238E27FC236}">
                <a16:creationId xmlns:a16="http://schemas.microsoft.com/office/drawing/2014/main" id="{F686A07C-BF1B-3DBD-4287-0F1FA71B3B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00617" y="2438180"/>
            <a:ext cx="252000" cy="252000"/>
          </a:xfrm>
          <a:prstGeom prst="rect">
            <a:avLst/>
          </a:prstGeom>
        </p:spPr>
      </p:pic>
      <p:pic>
        <p:nvPicPr>
          <p:cNvPr id="29" name="Graphic 28" descr="Checkmark with solid fill">
            <a:extLst>
              <a:ext uri="{FF2B5EF4-FFF2-40B4-BE49-F238E27FC236}">
                <a16:creationId xmlns:a16="http://schemas.microsoft.com/office/drawing/2014/main" id="{793185BE-3858-1141-D900-9F68BE24C8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00617" y="2756892"/>
            <a:ext cx="252000" cy="252000"/>
          </a:xfrm>
          <a:prstGeom prst="rect">
            <a:avLst/>
          </a:prstGeom>
        </p:spPr>
      </p:pic>
      <p:pic>
        <p:nvPicPr>
          <p:cNvPr id="30" name="Graphic 29" descr="Checkmark with solid fill">
            <a:extLst>
              <a:ext uri="{FF2B5EF4-FFF2-40B4-BE49-F238E27FC236}">
                <a16:creationId xmlns:a16="http://schemas.microsoft.com/office/drawing/2014/main" id="{D2A3A0D4-FF0D-4B20-6FCA-7D25C141C7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00617" y="3049440"/>
            <a:ext cx="252000" cy="252000"/>
          </a:xfrm>
          <a:prstGeom prst="rect">
            <a:avLst/>
          </a:prstGeom>
        </p:spPr>
      </p:pic>
      <p:pic>
        <p:nvPicPr>
          <p:cNvPr id="31" name="Graphic 30" descr="Checkmark with solid fill">
            <a:extLst>
              <a:ext uri="{FF2B5EF4-FFF2-40B4-BE49-F238E27FC236}">
                <a16:creationId xmlns:a16="http://schemas.microsoft.com/office/drawing/2014/main" id="{AD7A47DF-4601-5588-E206-3A56F9D1A6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00617" y="3395917"/>
            <a:ext cx="252000" cy="252000"/>
          </a:xfrm>
          <a:prstGeom prst="rect">
            <a:avLst/>
          </a:prstGeom>
        </p:spPr>
      </p:pic>
      <p:pic>
        <p:nvPicPr>
          <p:cNvPr id="32" name="Graphic 31" descr="Checkmark with solid fill">
            <a:extLst>
              <a:ext uri="{FF2B5EF4-FFF2-40B4-BE49-F238E27FC236}">
                <a16:creationId xmlns:a16="http://schemas.microsoft.com/office/drawing/2014/main" id="{70D98922-12A0-5948-44C0-1C8985A17C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00617" y="3744072"/>
            <a:ext cx="252000" cy="252000"/>
          </a:xfrm>
          <a:prstGeom prst="rect">
            <a:avLst/>
          </a:prstGeom>
        </p:spPr>
      </p:pic>
      <p:pic>
        <p:nvPicPr>
          <p:cNvPr id="33" name="Graphic 32" descr="Checkmark with solid fill">
            <a:extLst>
              <a:ext uri="{FF2B5EF4-FFF2-40B4-BE49-F238E27FC236}">
                <a16:creationId xmlns:a16="http://schemas.microsoft.com/office/drawing/2014/main" id="{A6481B3B-7748-80F0-9C77-05EC3745C2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00617" y="4041821"/>
            <a:ext cx="252000" cy="252000"/>
          </a:xfrm>
          <a:prstGeom prst="rect">
            <a:avLst/>
          </a:prstGeom>
        </p:spPr>
      </p:pic>
      <p:pic>
        <p:nvPicPr>
          <p:cNvPr id="34" name="Graphic 33" descr="Checkmark with solid fill">
            <a:extLst>
              <a:ext uri="{FF2B5EF4-FFF2-40B4-BE49-F238E27FC236}">
                <a16:creationId xmlns:a16="http://schemas.microsoft.com/office/drawing/2014/main" id="{8D6CC44A-9DAD-79DF-8FD8-FE910187BB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00617" y="4371547"/>
            <a:ext cx="252000" cy="252000"/>
          </a:xfrm>
          <a:prstGeom prst="rect">
            <a:avLst/>
          </a:prstGeom>
        </p:spPr>
      </p:pic>
      <p:pic>
        <p:nvPicPr>
          <p:cNvPr id="35" name="Graphic 34" descr="Checkmark with solid fill">
            <a:extLst>
              <a:ext uri="{FF2B5EF4-FFF2-40B4-BE49-F238E27FC236}">
                <a16:creationId xmlns:a16="http://schemas.microsoft.com/office/drawing/2014/main" id="{BE0C7ECD-251B-FAC4-B9D8-80560E8E89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86864" y="1777468"/>
            <a:ext cx="252000" cy="252000"/>
          </a:xfrm>
          <a:prstGeom prst="rect">
            <a:avLst/>
          </a:prstGeom>
        </p:spPr>
      </p:pic>
      <p:pic>
        <p:nvPicPr>
          <p:cNvPr id="36" name="Graphic 35" descr="Checkmark with solid fill">
            <a:extLst>
              <a:ext uri="{FF2B5EF4-FFF2-40B4-BE49-F238E27FC236}">
                <a16:creationId xmlns:a16="http://schemas.microsoft.com/office/drawing/2014/main" id="{EF7CA90D-2482-3697-7E43-6D991DAECD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86864" y="2081267"/>
            <a:ext cx="252000" cy="252000"/>
          </a:xfrm>
          <a:prstGeom prst="rect">
            <a:avLst/>
          </a:prstGeom>
        </p:spPr>
      </p:pic>
      <p:pic>
        <p:nvPicPr>
          <p:cNvPr id="37" name="Graphic 36" descr="Checkmark with solid fill">
            <a:extLst>
              <a:ext uri="{FF2B5EF4-FFF2-40B4-BE49-F238E27FC236}">
                <a16:creationId xmlns:a16="http://schemas.microsoft.com/office/drawing/2014/main" id="{10CE6CA6-5DBA-391F-8913-ABB2A9A068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86864" y="2416896"/>
            <a:ext cx="252000" cy="252000"/>
          </a:xfrm>
          <a:prstGeom prst="rect">
            <a:avLst/>
          </a:prstGeom>
        </p:spPr>
      </p:pic>
      <p:pic>
        <p:nvPicPr>
          <p:cNvPr id="38" name="Graphic 37" descr="Checkmark with solid fill">
            <a:extLst>
              <a:ext uri="{FF2B5EF4-FFF2-40B4-BE49-F238E27FC236}">
                <a16:creationId xmlns:a16="http://schemas.microsoft.com/office/drawing/2014/main" id="{B0005318-E6EC-25C7-855E-4164DBB220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009631" y="2737807"/>
            <a:ext cx="252000" cy="252000"/>
          </a:xfrm>
          <a:prstGeom prst="rect">
            <a:avLst/>
          </a:prstGeom>
        </p:spPr>
      </p:pic>
      <p:pic>
        <p:nvPicPr>
          <p:cNvPr id="39" name="Graphic 38" descr="Checkmark with solid fill">
            <a:extLst>
              <a:ext uri="{FF2B5EF4-FFF2-40B4-BE49-F238E27FC236}">
                <a16:creationId xmlns:a16="http://schemas.microsoft.com/office/drawing/2014/main" id="{92137AD0-EB08-FD80-CBFE-CEA7334F64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71293" y="3065721"/>
            <a:ext cx="252000" cy="252000"/>
          </a:xfrm>
          <a:prstGeom prst="rect">
            <a:avLst/>
          </a:prstGeom>
        </p:spPr>
      </p:pic>
      <p:pic>
        <p:nvPicPr>
          <p:cNvPr id="40" name="Graphic 39" descr="Checkmark with solid fill">
            <a:extLst>
              <a:ext uri="{FF2B5EF4-FFF2-40B4-BE49-F238E27FC236}">
                <a16:creationId xmlns:a16="http://schemas.microsoft.com/office/drawing/2014/main" id="{907DA0FE-0149-AECE-25CB-B57467F6CB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86864" y="3395917"/>
            <a:ext cx="252000" cy="252000"/>
          </a:xfrm>
          <a:prstGeom prst="rect">
            <a:avLst/>
          </a:prstGeom>
        </p:spPr>
      </p:pic>
      <p:pic>
        <p:nvPicPr>
          <p:cNvPr id="41" name="Graphic 40" descr="Checkmark with solid fill">
            <a:extLst>
              <a:ext uri="{FF2B5EF4-FFF2-40B4-BE49-F238E27FC236}">
                <a16:creationId xmlns:a16="http://schemas.microsoft.com/office/drawing/2014/main" id="{98432BC3-F822-9AE2-4127-F6EB88E224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86864" y="3744072"/>
            <a:ext cx="252000" cy="252000"/>
          </a:xfrm>
          <a:prstGeom prst="rect">
            <a:avLst/>
          </a:prstGeom>
        </p:spPr>
      </p:pic>
      <p:pic>
        <p:nvPicPr>
          <p:cNvPr id="42" name="Graphic 41" descr="Checkmark with solid fill">
            <a:extLst>
              <a:ext uri="{FF2B5EF4-FFF2-40B4-BE49-F238E27FC236}">
                <a16:creationId xmlns:a16="http://schemas.microsoft.com/office/drawing/2014/main" id="{EEF30E5E-1377-943C-0D45-70039C38442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86864" y="4045097"/>
            <a:ext cx="252000" cy="252000"/>
          </a:xfrm>
          <a:prstGeom prst="rect">
            <a:avLst/>
          </a:prstGeom>
        </p:spPr>
      </p:pic>
      <p:pic>
        <p:nvPicPr>
          <p:cNvPr id="43" name="Graphic 42" descr="Checkmark with solid fill">
            <a:extLst>
              <a:ext uri="{FF2B5EF4-FFF2-40B4-BE49-F238E27FC236}">
                <a16:creationId xmlns:a16="http://schemas.microsoft.com/office/drawing/2014/main" id="{358E5277-1A55-8EDD-3C71-CAD85CE02A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86864" y="4393601"/>
            <a:ext cx="252000" cy="252000"/>
          </a:xfrm>
          <a:prstGeom prst="rect">
            <a:avLst/>
          </a:prstGeom>
        </p:spPr>
      </p:pic>
      <p:pic>
        <p:nvPicPr>
          <p:cNvPr id="44" name="Graphic 43" descr="Checkmark with solid fill">
            <a:extLst>
              <a:ext uri="{FF2B5EF4-FFF2-40B4-BE49-F238E27FC236}">
                <a16:creationId xmlns:a16="http://schemas.microsoft.com/office/drawing/2014/main" id="{95C93308-7E5E-0C99-91CB-2070F27C84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187766" y="4702533"/>
            <a:ext cx="252000" cy="252000"/>
          </a:xfrm>
          <a:prstGeom prst="rect">
            <a:avLst/>
          </a:prstGeom>
        </p:spPr>
      </p:pic>
      <p:pic>
        <p:nvPicPr>
          <p:cNvPr id="45" name="Graphic 44" descr="Checkmark with solid fill">
            <a:extLst>
              <a:ext uri="{FF2B5EF4-FFF2-40B4-BE49-F238E27FC236}">
                <a16:creationId xmlns:a16="http://schemas.microsoft.com/office/drawing/2014/main" id="{97BEDF6C-EF20-4039-74FD-FAAEE25388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86864" y="4721452"/>
            <a:ext cx="252000" cy="252000"/>
          </a:xfrm>
          <a:prstGeom prst="rect">
            <a:avLst/>
          </a:prstGeom>
        </p:spPr>
      </p:pic>
      <p:pic>
        <p:nvPicPr>
          <p:cNvPr id="46" name="Graphic 45" descr="Checkmark with solid fill">
            <a:extLst>
              <a:ext uri="{FF2B5EF4-FFF2-40B4-BE49-F238E27FC236}">
                <a16:creationId xmlns:a16="http://schemas.microsoft.com/office/drawing/2014/main" id="{27FAFE2E-24D9-38C5-91C0-3FF2920143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42837" y="5050241"/>
            <a:ext cx="252000" cy="252000"/>
          </a:xfrm>
          <a:prstGeom prst="rect">
            <a:avLst/>
          </a:prstGeom>
        </p:spPr>
      </p:pic>
      <p:pic>
        <p:nvPicPr>
          <p:cNvPr id="47" name="Graphic 46" descr="Checkmark with solid fill">
            <a:extLst>
              <a:ext uri="{FF2B5EF4-FFF2-40B4-BE49-F238E27FC236}">
                <a16:creationId xmlns:a16="http://schemas.microsoft.com/office/drawing/2014/main" id="{A40BC786-FC7B-4508-C1CF-361A5C959B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568568" y="5050241"/>
            <a:ext cx="252000" cy="252000"/>
          </a:xfrm>
          <a:prstGeom prst="rect">
            <a:avLst/>
          </a:prstGeom>
        </p:spPr>
      </p:pic>
      <p:pic>
        <p:nvPicPr>
          <p:cNvPr id="48" name="Graphic 47" descr="Checkmark with solid fill">
            <a:extLst>
              <a:ext uri="{FF2B5EF4-FFF2-40B4-BE49-F238E27FC236}">
                <a16:creationId xmlns:a16="http://schemas.microsoft.com/office/drawing/2014/main" id="{D6FC8620-3504-9430-0F64-8B9201BE54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42837" y="5409501"/>
            <a:ext cx="252000" cy="252000"/>
          </a:xfrm>
          <a:prstGeom prst="rect">
            <a:avLst/>
          </a:prstGeom>
        </p:spPr>
      </p:pic>
      <p:pic>
        <p:nvPicPr>
          <p:cNvPr id="49" name="Graphic 48" descr="Checkmark with solid fill">
            <a:extLst>
              <a:ext uri="{FF2B5EF4-FFF2-40B4-BE49-F238E27FC236}">
                <a16:creationId xmlns:a16="http://schemas.microsoft.com/office/drawing/2014/main" id="{E1A2E7B3-B03A-BF7C-086B-8EEAF90164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568568" y="5409501"/>
            <a:ext cx="252000" cy="252000"/>
          </a:xfrm>
          <a:prstGeom prst="rect">
            <a:avLst/>
          </a:prstGeom>
        </p:spPr>
      </p:pic>
      <p:pic>
        <p:nvPicPr>
          <p:cNvPr id="50" name="Graphic 49" descr="Checkmark with solid fill">
            <a:extLst>
              <a:ext uri="{FF2B5EF4-FFF2-40B4-BE49-F238E27FC236}">
                <a16:creationId xmlns:a16="http://schemas.microsoft.com/office/drawing/2014/main" id="{AB6DFD05-E1E3-AA3F-BBD3-C6ABEE3824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42837" y="5759883"/>
            <a:ext cx="252000" cy="252000"/>
          </a:xfrm>
          <a:prstGeom prst="rect">
            <a:avLst/>
          </a:prstGeom>
        </p:spPr>
      </p:pic>
      <p:pic>
        <p:nvPicPr>
          <p:cNvPr id="51" name="Graphic 50" descr="Checkmark with solid fill">
            <a:extLst>
              <a:ext uri="{FF2B5EF4-FFF2-40B4-BE49-F238E27FC236}">
                <a16:creationId xmlns:a16="http://schemas.microsoft.com/office/drawing/2014/main" id="{2F186AB0-6C63-9D2C-9D0F-8E6BEDA2BE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570978" y="5759883"/>
            <a:ext cx="252000" cy="252000"/>
          </a:xfrm>
          <a:prstGeom prst="rect">
            <a:avLst/>
          </a:prstGeom>
        </p:spPr>
      </p:pic>
      <p:pic>
        <p:nvPicPr>
          <p:cNvPr id="52" name="Graphic 51" descr="Checkmark with solid fill">
            <a:extLst>
              <a:ext uri="{FF2B5EF4-FFF2-40B4-BE49-F238E27FC236}">
                <a16:creationId xmlns:a16="http://schemas.microsoft.com/office/drawing/2014/main" id="{327D682B-766D-462E-32D4-3B62C5E4FC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42837" y="6020761"/>
            <a:ext cx="252000" cy="252000"/>
          </a:xfrm>
          <a:prstGeom prst="rect">
            <a:avLst/>
          </a:prstGeom>
        </p:spPr>
      </p:pic>
      <p:pic>
        <p:nvPicPr>
          <p:cNvPr id="53" name="Graphic 52" descr="Checkmark with solid fill">
            <a:extLst>
              <a:ext uri="{FF2B5EF4-FFF2-40B4-BE49-F238E27FC236}">
                <a16:creationId xmlns:a16="http://schemas.microsoft.com/office/drawing/2014/main" id="{1A487AC9-087A-833F-71B8-A39B9453C7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568568" y="6051833"/>
            <a:ext cx="252000" cy="252000"/>
          </a:xfrm>
          <a:prstGeom prst="rect">
            <a:avLst/>
          </a:prstGeom>
        </p:spPr>
      </p:pic>
      <p:pic>
        <p:nvPicPr>
          <p:cNvPr id="54" name="Graphic 53" descr="Checkmark with solid fill">
            <a:extLst>
              <a:ext uri="{FF2B5EF4-FFF2-40B4-BE49-F238E27FC236}">
                <a16:creationId xmlns:a16="http://schemas.microsoft.com/office/drawing/2014/main" id="{70E34E72-58BA-A854-53AC-9B63626D93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42837" y="6358251"/>
            <a:ext cx="252000" cy="252000"/>
          </a:xfrm>
          <a:prstGeom prst="rect">
            <a:avLst/>
          </a:prstGeom>
        </p:spPr>
      </p:pic>
      <p:pic>
        <p:nvPicPr>
          <p:cNvPr id="55" name="Graphic 54" descr="Checkmark with solid fill">
            <a:extLst>
              <a:ext uri="{FF2B5EF4-FFF2-40B4-BE49-F238E27FC236}">
                <a16:creationId xmlns:a16="http://schemas.microsoft.com/office/drawing/2014/main" id="{7A2C8140-F4E9-A0FB-E947-1E446242E1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553222" y="6343525"/>
            <a:ext cx="252000" cy="252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E1342F5-C0A9-FDC0-1D31-BDA5BFC1352B}"/>
              </a:ext>
            </a:extLst>
          </p:cNvPr>
          <p:cNvSpPr txBox="1"/>
          <p:nvPr/>
        </p:nvSpPr>
        <p:spPr>
          <a:xfrm>
            <a:off x="0" y="0"/>
            <a:ext cx="111505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400" b="1" dirty="0"/>
              <a:t>SOD - Service Log </a:t>
            </a:r>
            <a:r>
              <a:rPr lang="zh-TW" altLang="en-US" sz="2400" b="1" dirty="0"/>
              <a:t>優化系列</a:t>
            </a:r>
            <a:endParaRPr lang="en-US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8EFC3B-1A75-78FE-FFF8-BF782AF3AB22}"/>
              </a:ext>
            </a:extLst>
          </p:cNvPr>
          <p:cNvSpPr txBox="1"/>
          <p:nvPr/>
        </p:nvSpPr>
        <p:spPr>
          <a:xfrm>
            <a:off x="5544064" y="360616"/>
            <a:ext cx="1614617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rgbClr val="FF0000"/>
                </a:solidFill>
              </a:rPr>
              <a:t>CS Service Log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AD694F8-A2AC-82EB-40EE-02D7E71F1B4C}"/>
              </a:ext>
            </a:extLst>
          </p:cNvPr>
          <p:cNvSpPr txBox="1"/>
          <p:nvPr/>
        </p:nvSpPr>
        <p:spPr>
          <a:xfrm>
            <a:off x="7158681" y="116614"/>
            <a:ext cx="1614617" cy="58477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rgbClr val="0070C0"/>
                </a:solidFill>
              </a:rPr>
              <a:t>CS Service Log</a:t>
            </a:r>
          </a:p>
          <a:p>
            <a:pPr algn="ctr"/>
            <a:r>
              <a:rPr lang="en-US" sz="1600" dirty="0">
                <a:solidFill>
                  <a:srgbClr val="0070C0"/>
                </a:solidFill>
              </a:rPr>
              <a:t>Valuation Report</a:t>
            </a:r>
          </a:p>
        </p:txBody>
      </p:sp>
    </p:spTree>
    <p:extLst>
      <p:ext uri="{BB962C8B-B14F-4D97-AF65-F5344CB8AC3E}">
        <p14:creationId xmlns:p14="http://schemas.microsoft.com/office/powerpoint/2010/main" val="21090788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B5A7E6-EA77-D2BC-CC11-D3A25134A8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3070D902-67C5-FBC0-DABB-69C363E00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78208"/>
            <a:ext cx="27432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B5CEABB6-07DC-46E8-9B57-56EC44A396E5}" type="slidenum">
              <a:rPr lang="en-US" smtClean="0"/>
              <a:pPr>
                <a:spcAft>
                  <a:spcPts val="600"/>
                </a:spcAft>
              </a:pPr>
              <a:t>3</a:t>
            </a:fld>
            <a:endParaRPr lang="en-US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BBC9EE6-8F80-E218-B2F1-9C97B7D3BD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5254791"/>
              </p:ext>
            </p:extLst>
          </p:nvPr>
        </p:nvGraphicFramePr>
        <p:xfrm>
          <a:off x="665376" y="1134903"/>
          <a:ext cx="9683992" cy="458819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48000">
                  <a:extLst>
                    <a:ext uri="{9D8B030D-6E8A-4147-A177-3AD203B41FA5}">
                      <a16:colId xmlns:a16="http://schemas.microsoft.com/office/drawing/2014/main" val="3758353721"/>
                    </a:ext>
                  </a:extLst>
                </a:gridCol>
                <a:gridCol w="791999">
                  <a:extLst>
                    <a:ext uri="{9D8B030D-6E8A-4147-A177-3AD203B41FA5}">
                      <a16:colId xmlns:a16="http://schemas.microsoft.com/office/drawing/2014/main" val="2708686259"/>
                    </a:ext>
                  </a:extLst>
                </a:gridCol>
                <a:gridCol w="791999">
                  <a:extLst>
                    <a:ext uri="{9D8B030D-6E8A-4147-A177-3AD203B41FA5}">
                      <a16:colId xmlns:a16="http://schemas.microsoft.com/office/drawing/2014/main" val="2408447601"/>
                    </a:ext>
                  </a:extLst>
                </a:gridCol>
                <a:gridCol w="791999">
                  <a:extLst>
                    <a:ext uri="{9D8B030D-6E8A-4147-A177-3AD203B41FA5}">
                      <a16:colId xmlns:a16="http://schemas.microsoft.com/office/drawing/2014/main" val="1623702783"/>
                    </a:ext>
                  </a:extLst>
                </a:gridCol>
                <a:gridCol w="791999">
                  <a:extLst>
                    <a:ext uri="{9D8B030D-6E8A-4147-A177-3AD203B41FA5}">
                      <a16:colId xmlns:a16="http://schemas.microsoft.com/office/drawing/2014/main" val="180591051"/>
                    </a:ext>
                  </a:extLst>
                </a:gridCol>
                <a:gridCol w="791999">
                  <a:extLst>
                    <a:ext uri="{9D8B030D-6E8A-4147-A177-3AD203B41FA5}">
                      <a16:colId xmlns:a16="http://schemas.microsoft.com/office/drawing/2014/main" val="3104875536"/>
                    </a:ext>
                  </a:extLst>
                </a:gridCol>
                <a:gridCol w="791999">
                  <a:extLst>
                    <a:ext uri="{9D8B030D-6E8A-4147-A177-3AD203B41FA5}">
                      <a16:colId xmlns:a16="http://schemas.microsoft.com/office/drawing/2014/main" val="806759852"/>
                    </a:ext>
                  </a:extLst>
                </a:gridCol>
                <a:gridCol w="791999">
                  <a:extLst>
                    <a:ext uri="{9D8B030D-6E8A-4147-A177-3AD203B41FA5}">
                      <a16:colId xmlns:a16="http://schemas.microsoft.com/office/drawing/2014/main" val="3924667216"/>
                    </a:ext>
                  </a:extLst>
                </a:gridCol>
                <a:gridCol w="791999">
                  <a:extLst>
                    <a:ext uri="{9D8B030D-6E8A-4147-A177-3AD203B41FA5}">
                      <a16:colId xmlns:a16="http://schemas.microsoft.com/office/drawing/2014/main" val="2125630557"/>
                    </a:ext>
                  </a:extLst>
                </a:gridCol>
              </a:tblGrid>
              <a:tr h="200025">
                <a:tc rowSpan="2"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r>
                        <a:rPr lang="en-HK" sz="1800" dirty="0">
                          <a:solidFill>
                            <a:srgbClr val="FFFF00"/>
                          </a:solidFill>
                          <a:effectLst/>
                        </a:rPr>
                        <a:t>Provider</a:t>
                      </a:r>
                      <a:endParaRPr lang="en-US" sz="1800" dirty="0">
                        <a:solidFill>
                          <a:srgbClr val="FFFF00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buNone/>
                      </a:pPr>
                      <a:r>
                        <a:rPr lang="en-HK" sz="1800" b="0" dirty="0">
                          <a:solidFill>
                            <a:srgbClr val="FFFF00"/>
                          </a:solidFill>
                          <a:effectLst/>
                        </a:rPr>
                        <a:t>By TR Log In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30000"/>
                        </a:lnSpc>
                        <a:buNone/>
                      </a:pPr>
                      <a:r>
                        <a:rPr lang="en-US" sz="1800" b="0" kern="1200" dirty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By Provider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30000"/>
                        </a:lnSpc>
                        <a:buNone/>
                      </a:pPr>
                      <a:r>
                        <a:rPr lang="en-US" sz="1800" b="0" kern="1200" dirty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By Staff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30000"/>
                        </a:lnSpc>
                        <a:buNone/>
                      </a:pPr>
                      <a:endParaRPr lang="en-US" sz="18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30000"/>
                        </a:lnSpc>
                        <a:buNone/>
                      </a:pPr>
                      <a:r>
                        <a:rPr lang="en-US" sz="1800" b="0" kern="1200" dirty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Not applicable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30000"/>
                        </a:lnSpc>
                        <a:buNone/>
                      </a:pPr>
                      <a:endParaRPr lang="en-US" sz="18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07220831"/>
                  </a:ext>
                </a:extLst>
              </a:tr>
              <a:tr h="200025">
                <a:tc vMerge="1"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rgbClr val="FFFF00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buNone/>
                      </a:pPr>
                      <a:r>
                        <a:rPr lang="en-HK" sz="1800" dirty="0">
                          <a:solidFill>
                            <a:srgbClr val="FFFF00"/>
                          </a:solidFill>
                          <a:effectLst/>
                        </a:rPr>
                        <a:t>OWM</a:t>
                      </a:r>
                      <a:endParaRPr lang="en-US" sz="1800" dirty="0">
                        <a:solidFill>
                          <a:srgbClr val="FFFF00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buNone/>
                      </a:pPr>
                      <a:r>
                        <a:rPr lang="en-HK" sz="1800" dirty="0">
                          <a:solidFill>
                            <a:srgbClr val="FFFF00"/>
                          </a:solidFill>
                          <a:effectLst/>
                        </a:rPr>
                        <a:t>CFS</a:t>
                      </a:r>
                      <a:endParaRPr lang="en-US" sz="1800" dirty="0">
                        <a:solidFill>
                          <a:srgbClr val="FFFF00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buNone/>
                      </a:pPr>
                      <a:r>
                        <a:rPr lang="en-HK" sz="1800" dirty="0">
                          <a:solidFill>
                            <a:srgbClr val="FFFF00"/>
                          </a:solidFill>
                          <a:effectLst/>
                        </a:rPr>
                        <a:t>OWM</a:t>
                      </a:r>
                      <a:endParaRPr lang="en-US" sz="1800" dirty="0">
                        <a:solidFill>
                          <a:srgbClr val="FFFF00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buNone/>
                      </a:pPr>
                      <a:r>
                        <a:rPr lang="en-HK" sz="1800" dirty="0">
                          <a:solidFill>
                            <a:srgbClr val="FFFF00"/>
                          </a:solidFill>
                          <a:effectLst/>
                        </a:rPr>
                        <a:t>CFS</a:t>
                      </a:r>
                      <a:endParaRPr lang="en-US" sz="1800" dirty="0">
                        <a:solidFill>
                          <a:srgbClr val="FFFF00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buNone/>
                      </a:pPr>
                      <a:r>
                        <a:rPr lang="en-HK" sz="1800" dirty="0">
                          <a:solidFill>
                            <a:srgbClr val="FFFF00"/>
                          </a:solidFill>
                          <a:effectLst/>
                        </a:rPr>
                        <a:t>OWM</a:t>
                      </a:r>
                      <a:endParaRPr lang="en-US" sz="1800" dirty="0">
                        <a:solidFill>
                          <a:srgbClr val="FFFF00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buNone/>
                      </a:pPr>
                      <a:r>
                        <a:rPr lang="en-HK" sz="1800" dirty="0">
                          <a:solidFill>
                            <a:srgbClr val="FFFF00"/>
                          </a:solidFill>
                          <a:effectLst/>
                        </a:rPr>
                        <a:t>CFS</a:t>
                      </a:r>
                      <a:endParaRPr lang="en-US" sz="1800" dirty="0">
                        <a:solidFill>
                          <a:srgbClr val="FFFF00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buNone/>
                      </a:pPr>
                      <a:r>
                        <a:rPr lang="en-HK" sz="1800" dirty="0">
                          <a:solidFill>
                            <a:srgbClr val="FFFF00"/>
                          </a:solidFill>
                          <a:effectLst/>
                        </a:rPr>
                        <a:t>OWM</a:t>
                      </a:r>
                      <a:endParaRPr lang="en-US" sz="1800" dirty="0">
                        <a:solidFill>
                          <a:srgbClr val="FFFF00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buNone/>
                      </a:pPr>
                      <a:r>
                        <a:rPr lang="en-HK" sz="1800" dirty="0">
                          <a:solidFill>
                            <a:srgbClr val="FFFF00"/>
                          </a:solidFill>
                          <a:effectLst/>
                        </a:rPr>
                        <a:t>CFS</a:t>
                      </a:r>
                      <a:endParaRPr lang="en-US" sz="1800" dirty="0">
                        <a:solidFill>
                          <a:srgbClr val="FFFF00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703619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r>
                        <a:rPr lang="en-US" sz="1800" b="0" dirty="0">
                          <a:solidFill>
                            <a:srgbClr val="FFFF00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Utmost International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104195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r>
                        <a:rPr lang="en-US" sz="1800" b="0" dirty="0">
                          <a:solidFill>
                            <a:srgbClr val="FFFF00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China Life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856234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solidFill>
                            <a:srgbClr val="FFFF00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China Pacific Life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877117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r>
                        <a:rPr lang="en-US" sz="1800" b="0" dirty="0">
                          <a:solidFill>
                            <a:srgbClr val="FFFF00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HSBC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617759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solidFill>
                            <a:srgbClr val="FFFF00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Well Link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434355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solidFill>
                            <a:srgbClr val="FFFF00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Friends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8441097"/>
                  </a:ext>
                </a:extLst>
              </a:tr>
              <a:tr h="16697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Fubon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81487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FWD Life (HK)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039030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Prudential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7059412"/>
                  </a:ext>
                </a:extLst>
              </a:tr>
              <a:tr h="22160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Tahoe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5072743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solidFill>
                            <a:srgbClr val="FFFF00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YF Life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3492503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r>
                        <a:rPr lang="en-US" sz="1800" b="0" dirty="0">
                          <a:solidFill>
                            <a:srgbClr val="FFFF00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Zurich HK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buNone/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21578234"/>
                  </a:ext>
                </a:extLst>
              </a:tr>
            </a:tbl>
          </a:graphicData>
        </a:graphic>
      </p:graphicFrame>
      <p:pic>
        <p:nvPicPr>
          <p:cNvPr id="8" name="Graphic 7" descr="Checkmark with solid fill">
            <a:extLst>
              <a:ext uri="{FF2B5EF4-FFF2-40B4-BE49-F238E27FC236}">
                <a16:creationId xmlns:a16="http://schemas.microsoft.com/office/drawing/2014/main" id="{DD914893-42A1-9FC1-9AB4-2A39306C96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895954" y="1849502"/>
            <a:ext cx="252000" cy="252000"/>
          </a:xfrm>
          <a:prstGeom prst="rect">
            <a:avLst/>
          </a:prstGeom>
        </p:spPr>
      </p:pic>
      <p:pic>
        <p:nvPicPr>
          <p:cNvPr id="10" name="Graphic 9" descr="Checkmark with solid fill">
            <a:extLst>
              <a:ext uri="{FF2B5EF4-FFF2-40B4-BE49-F238E27FC236}">
                <a16:creationId xmlns:a16="http://schemas.microsoft.com/office/drawing/2014/main" id="{E7490540-2DF8-BFCE-54FD-2E497E1A85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52571" y="2208762"/>
            <a:ext cx="252000" cy="252000"/>
          </a:xfrm>
          <a:prstGeom prst="rect">
            <a:avLst/>
          </a:prstGeom>
        </p:spPr>
      </p:pic>
      <p:pic>
        <p:nvPicPr>
          <p:cNvPr id="13" name="Graphic 12" descr="Checkmark with solid fill">
            <a:extLst>
              <a:ext uri="{FF2B5EF4-FFF2-40B4-BE49-F238E27FC236}">
                <a16:creationId xmlns:a16="http://schemas.microsoft.com/office/drawing/2014/main" id="{4D02BE01-E7B0-E6D9-F4D1-6824D93D3B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55763" y="2546698"/>
            <a:ext cx="252000" cy="252000"/>
          </a:xfrm>
          <a:prstGeom prst="rect">
            <a:avLst/>
          </a:prstGeom>
        </p:spPr>
      </p:pic>
      <p:pic>
        <p:nvPicPr>
          <p:cNvPr id="27" name="Graphic 26" descr="Checkmark with solid fill">
            <a:extLst>
              <a:ext uri="{FF2B5EF4-FFF2-40B4-BE49-F238E27FC236}">
                <a16:creationId xmlns:a16="http://schemas.microsoft.com/office/drawing/2014/main" id="{BA37F108-32E6-EA2E-D59E-2D17934B94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36799" y="1849502"/>
            <a:ext cx="252000" cy="252000"/>
          </a:xfrm>
          <a:prstGeom prst="rect">
            <a:avLst/>
          </a:prstGeom>
        </p:spPr>
      </p:pic>
      <p:pic>
        <p:nvPicPr>
          <p:cNvPr id="28" name="Graphic 27" descr="Checkmark with solid fill">
            <a:extLst>
              <a:ext uri="{FF2B5EF4-FFF2-40B4-BE49-F238E27FC236}">
                <a16:creationId xmlns:a16="http://schemas.microsoft.com/office/drawing/2014/main" id="{DD27E6D9-204D-FE3E-77DB-29F11D31CD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895954" y="2858988"/>
            <a:ext cx="252000" cy="252000"/>
          </a:xfrm>
          <a:prstGeom prst="rect">
            <a:avLst/>
          </a:prstGeom>
        </p:spPr>
      </p:pic>
      <p:pic>
        <p:nvPicPr>
          <p:cNvPr id="29" name="Graphic 28" descr="Checkmark with solid fill">
            <a:extLst>
              <a:ext uri="{FF2B5EF4-FFF2-40B4-BE49-F238E27FC236}">
                <a16:creationId xmlns:a16="http://schemas.microsoft.com/office/drawing/2014/main" id="{E86478DE-EABB-3CD1-BCD8-C1249A9858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52571" y="3188186"/>
            <a:ext cx="252000" cy="252000"/>
          </a:xfrm>
          <a:prstGeom prst="rect">
            <a:avLst/>
          </a:prstGeom>
        </p:spPr>
      </p:pic>
      <p:pic>
        <p:nvPicPr>
          <p:cNvPr id="30" name="Graphic 29" descr="Checkmark with solid fill">
            <a:extLst>
              <a:ext uri="{FF2B5EF4-FFF2-40B4-BE49-F238E27FC236}">
                <a16:creationId xmlns:a16="http://schemas.microsoft.com/office/drawing/2014/main" id="{C5C3D40E-D5C3-3FD0-5015-2B89581F18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39654" y="3480734"/>
            <a:ext cx="252000" cy="252000"/>
          </a:xfrm>
          <a:prstGeom prst="rect">
            <a:avLst/>
          </a:prstGeom>
        </p:spPr>
      </p:pic>
      <p:pic>
        <p:nvPicPr>
          <p:cNvPr id="31" name="Graphic 30" descr="Checkmark with solid fill">
            <a:extLst>
              <a:ext uri="{FF2B5EF4-FFF2-40B4-BE49-F238E27FC236}">
                <a16:creationId xmlns:a16="http://schemas.microsoft.com/office/drawing/2014/main" id="{B5990427-639E-EB62-9FDC-A5E7E9FC5E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42846" y="3817492"/>
            <a:ext cx="252000" cy="252000"/>
          </a:xfrm>
          <a:prstGeom prst="rect">
            <a:avLst/>
          </a:prstGeom>
        </p:spPr>
      </p:pic>
      <p:pic>
        <p:nvPicPr>
          <p:cNvPr id="32" name="Graphic 31" descr="Checkmark with solid fill">
            <a:extLst>
              <a:ext uri="{FF2B5EF4-FFF2-40B4-BE49-F238E27FC236}">
                <a16:creationId xmlns:a16="http://schemas.microsoft.com/office/drawing/2014/main" id="{5292D1E0-5F4B-6B3A-B3A8-8525612D5B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39654" y="4142046"/>
            <a:ext cx="252000" cy="252000"/>
          </a:xfrm>
          <a:prstGeom prst="rect">
            <a:avLst/>
          </a:prstGeom>
        </p:spPr>
      </p:pic>
      <p:pic>
        <p:nvPicPr>
          <p:cNvPr id="33" name="Graphic 32" descr="Checkmark with solid fill">
            <a:extLst>
              <a:ext uri="{FF2B5EF4-FFF2-40B4-BE49-F238E27FC236}">
                <a16:creationId xmlns:a16="http://schemas.microsoft.com/office/drawing/2014/main" id="{2D3F3A38-9DFF-3508-4611-416FF39D11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39654" y="4476391"/>
            <a:ext cx="252000" cy="252000"/>
          </a:xfrm>
          <a:prstGeom prst="rect">
            <a:avLst/>
          </a:prstGeom>
        </p:spPr>
      </p:pic>
      <p:pic>
        <p:nvPicPr>
          <p:cNvPr id="34" name="Graphic 33" descr="Checkmark with solid fill">
            <a:extLst>
              <a:ext uri="{FF2B5EF4-FFF2-40B4-BE49-F238E27FC236}">
                <a16:creationId xmlns:a16="http://schemas.microsoft.com/office/drawing/2014/main" id="{970E9916-FF52-447E-91B8-4D2F8AB4E0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39654" y="4824895"/>
            <a:ext cx="252000" cy="252000"/>
          </a:xfrm>
          <a:prstGeom prst="rect">
            <a:avLst/>
          </a:prstGeom>
        </p:spPr>
      </p:pic>
      <p:pic>
        <p:nvPicPr>
          <p:cNvPr id="35" name="Graphic 34" descr="Checkmark with solid fill">
            <a:extLst>
              <a:ext uri="{FF2B5EF4-FFF2-40B4-BE49-F238E27FC236}">
                <a16:creationId xmlns:a16="http://schemas.microsoft.com/office/drawing/2014/main" id="{838CA138-15A3-76F8-66F6-869C6FE183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36799" y="2208762"/>
            <a:ext cx="252000" cy="252000"/>
          </a:xfrm>
          <a:prstGeom prst="rect">
            <a:avLst/>
          </a:prstGeom>
        </p:spPr>
      </p:pic>
      <p:pic>
        <p:nvPicPr>
          <p:cNvPr id="36" name="Graphic 35" descr="Checkmark with solid fill">
            <a:extLst>
              <a:ext uri="{FF2B5EF4-FFF2-40B4-BE49-F238E27FC236}">
                <a16:creationId xmlns:a16="http://schemas.microsoft.com/office/drawing/2014/main" id="{992301F5-9738-5755-83D8-D49836D6F2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797249" y="2529189"/>
            <a:ext cx="252000" cy="252000"/>
          </a:xfrm>
          <a:prstGeom prst="rect">
            <a:avLst/>
          </a:prstGeom>
        </p:spPr>
      </p:pic>
      <p:pic>
        <p:nvPicPr>
          <p:cNvPr id="37" name="Graphic 36" descr="Checkmark with solid fill">
            <a:extLst>
              <a:ext uri="{FF2B5EF4-FFF2-40B4-BE49-F238E27FC236}">
                <a16:creationId xmlns:a16="http://schemas.microsoft.com/office/drawing/2014/main" id="{6C9E0D57-877F-5075-152E-162F91BE96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797249" y="2858988"/>
            <a:ext cx="252000" cy="252000"/>
          </a:xfrm>
          <a:prstGeom prst="rect">
            <a:avLst/>
          </a:prstGeom>
        </p:spPr>
      </p:pic>
      <p:pic>
        <p:nvPicPr>
          <p:cNvPr id="38" name="Graphic 37" descr="Checkmark with solid fill">
            <a:extLst>
              <a:ext uri="{FF2B5EF4-FFF2-40B4-BE49-F238E27FC236}">
                <a16:creationId xmlns:a16="http://schemas.microsoft.com/office/drawing/2014/main" id="{DD680AF4-5A02-A414-79AC-633A3E9684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797249" y="3188186"/>
            <a:ext cx="252000" cy="252000"/>
          </a:xfrm>
          <a:prstGeom prst="rect">
            <a:avLst/>
          </a:prstGeom>
        </p:spPr>
      </p:pic>
      <p:pic>
        <p:nvPicPr>
          <p:cNvPr id="39" name="Graphic 38" descr="Checkmark with solid fill">
            <a:extLst>
              <a:ext uri="{FF2B5EF4-FFF2-40B4-BE49-F238E27FC236}">
                <a16:creationId xmlns:a16="http://schemas.microsoft.com/office/drawing/2014/main" id="{0DDA41FD-60FF-0253-C734-67A495644B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4719" y="3480734"/>
            <a:ext cx="252000" cy="252000"/>
          </a:xfrm>
          <a:prstGeom prst="rect">
            <a:avLst/>
          </a:prstGeom>
        </p:spPr>
      </p:pic>
      <p:pic>
        <p:nvPicPr>
          <p:cNvPr id="40" name="Graphic 39" descr="Checkmark with solid fill">
            <a:extLst>
              <a:ext uri="{FF2B5EF4-FFF2-40B4-BE49-F238E27FC236}">
                <a16:creationId xmlns:a16="http://schemas.microsoft.com/office/drawing/2014/main" id="{A9EA192A-7F31-54A9-F249-6FAE226149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4719" y="3826858"/>
            <a:ext cx="252000" cy="252000"/>
          </a:xfrm>
          <a:prstGeom prst="rect">
            <a:avLst/>
          </a:prstGeom>
        </p:spPr>
      </p:pic>
      <p:pic>
        <p:nvPicPr>
          <p:cNvPr id="41" name="Graphic 40" descr="Checkmark with solid fill">
            <a:extLst>
              <a:ext uri="{FF2B5EF4-FFF2-40B4-BE49-F238E27FC236}">
                <a16:creationId xmlns:a16="http://schemas.microsoft.com/office/drawing/2014/main" id="{6C4E8830-C54B-F977-E24F-91DF7504E7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4719" y="4176715"/>
            <a:ext cx="252000" cy="252000"/>
          </a:xfrm>
          <a:prstGeom prst="rect">
            <a:avLst/>
          </a:prstGeom>
        </p:spPr>
      </p:pic>
      <p:pic>
        <p:nvPicPr>
          <p:cNvPr id="42" name="Graphic 41" descr="Checkmark with solid fill">
            <a:extLst>
              <a:ext uri="{FF2B5EF4-FFF2-40B4-BE49-F238E27FC236}">
                <a16:creationId xmlns:a16="http://schemas.microsoft.com/office/drawing/2014/main" id="{0E058FCF-26D7-FB7B-6B2D-A2B2BF77A4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4719" y="4482637"/>
            <a:ext cx="252000" cy="252000"/>
          </a:xfrm>
          <a:prstGeom prst="rect">
            <a:avLst/>
          </a:prstGeom>
        </p:spPr>
      </p:pic>
      <p:pic>
        <p:nvPicPr>
          <p:cNvPr id="43" name="Graphic 42" descr="Checkmark with solid fill">
            <a:extLst>
              <a:ext uri="{FF2B5EF4-FFF2-40B4-BE49-F238E27FC236}">
                <a16:creationId xmlns:a16="http://schemas.microsoft.com/office/drawing/2014/main" id="{273FEF97-F248-07A1-21F8-7E332959E92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4719" y="4816914"/>
            <a:ext cx="252000" cy="252000"/>
          </a:xfrm>
          <a:prstGeom prst="rect">
            <a:avLst/>
          </a:prstGeom>
        </p:spPr>
      </p:pic>
      <p:pic>
        <p:nvPicPr>
          <p:cNvPr id="44" name="Graphic 43" descr="Checkmark with solid fill">
            <a:extLst>
              <a:ext uri="{FF2B5EF4-FFF2-40B4-BE49-F238E27FC236}">
                <a16:creationId xmlns:a16="http://schemas.microsoft.com/office/drawing/2014/main" id="{68337F12-F75A-5457-B870-516BFADF84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39654" y="5124896"/>
            <a:ext cx="252000" cy="252000"/>
          </a:xfrm>
          <a:prstGeom prst="rect">
            <a:avLst/>
          </a:prstGeom>
        </p:spPr>
      </p:pic>
      <p:pic>
        <p:nvPicPr>
          <p:cNvPr id="45" name="Graphic 44" descr="Checkmark with solid fill">
            <a:extLst>
              <a:ext uri="{FF2B5EF4-FFF2-40B4-BE49-F238E27FC236}">
                <a16:creationId xmlns:a16="http://schemas.microsoft.com/office/drawing/2014/main" id="{60102EB9-CDD8-F2DB-2176-F37D231179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4719" y="5155570"/>
            <a:ext cx="252000" cy="252000"/>
          </a:xfrm>
          <a:prstGeom prst="rect">
            <a:avLst/>
          </a:prstGeom>
        </p:spPr>
      </p:pic>
      <p:pic>
        <p:nvPicPr>
          <p:cNvPr id="3" name="Graphic 2" descr="Checkmark with solid fill">
            <a:extLst>
              <a:ext uri="{FF2B5EF4-FFF2-40B4-BE49-F238E27FC236}">
                <a16:creationId xmlns:a16="http://schemas.microsoft.com/office/drawing/2014/main" id="{C5579A8A-F5B8-6836-C4E8-9F7B930189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39654" y="5459173"/>
            <a:ext cx="252000" cy="252000"/>
          </a:xfrm>
          <a:prstGeom prst="rect">
            <a:avLst/>
          </a:prstGeom>
        </p:spPr>
      </p:pic>
      <p:pic>
        <p:nvPicPr>
          <p:cNvPr id="4" name="Graphic 3" descr="Checkmark with solid fill">
            <a:extLst>
              <a:ext uri="{FF2B5EF4-FFF2-40B4-BE49-F238E27FC236}">
                <a16:creationId xmlns:a16="http://schemas.microsoft.com/office/drawing/2014/main" id="{4ABB4D2E-03F2-5363-F38E-C668E3A20D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4719" y="5459173"/>
            <a:ext cx="252000" cy="252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A262E81-B90E-5E75-227E-20A5A0595926}"/>
              </a:ext>
            </a:extLst>
          </p:cNvPr>
          <p:cNvSpPr txBox="1"/>
          <p:nvPr/>
        </p:nvSpPr>
        <p:spPr>
          <a:xfrm>
            <a:off x="5596018" y="791910"/>
            <a:ext cx="1614617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rgbClr val="FF0000"/>
                </a:solidFill>
              </a:rPr>
              <a:t>CS Service Log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12A07A9-3C01-ED21-B788-DEFF02D1DD88}"/>
              </a:ext>
            </a:extLst>
          </p:cNvPr>
          <p:cNvSpPr txBox="1"/>
          <p:nvPr/>
        </p:nvSpPr>
        <p:spPr>
          <a:xfrm>
            <a:off x="7210635" y="787095"/>
            <a:ext cx="1614617" cy="338554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rgbClr val="0070C0"/>
                </a:solidFill>
              </a:rPr>
              <a:t>CS Service Log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E7F30BF-97BF-7524-0E8E-E98E6ACE73D6}"/>
              </a:ext>
            </a:extLst>
          </p:cNvPr>
          <p:cNvSpPr txBox="1"/>
          <p:nvPr/>
        </p:nvSpPr>
        <p:spPr>
          <a:xfrm>
            <a:off x="7210635" y="547908"/>
            <a:ext cx="1614617" cy="58477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rgbClr val="0070C0"/>
                </a:solidFill>
              </a:rPr>
              <a:t>CS Service Log</a:t>
            </a:r>
          </a:p>
          <a:p>
            <a:pPr algn="ctr"/>
            <a:r>
              <a:rPr lang="en-US" sz="1600" dirty="0">
                <a:solidFill>
                  <a:srgbClr val="0070C0"/>
                </a:solidFill>
              </a:rPr>
              <a:t>Valuation Report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E0AD90A-BFCE-A16F-225B-05959A7FEA56}"/>
              </a:ext>
            </a:extLst>
          </p:cNvPr>
          <p:cNvSpPr txBox="1"/>
          <p:nvPr/>
        </p:nvSpPr>
        <p:spPr>
          <a:xfrm>
            <a:off x="0" y="19333"/>
            <a:ext cx="111505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400" b="1" dirty="0"/>
              <a:t>SOD - Service Log </a:t>
            </a:r>
            <a:r>
              <a:rPr lang="zh-TW" altLang="en-US" sz="2400" b="1" dirty="0"/>
              <a:t>優化系列</a:t>
            </a:r>
            <a:endParaRPr lang="en-US" sz="2400" dirty="0"/>
          </a:p>
        </p:txBody>
      </p:sp>
      <p:sp>
        <p:nvSpPr>
          <p:cNvPr id="14" name="Left Brace 13">
            <a:extLst>
              <a:ext uri="{FF2B5EF4-FFF2-40B4-BE49-F238E27FC236}">
                <a16:creationId xmlns:a16="http://schemas.microsoft.com/office/drawing/2014/main" id="{1FCC5E34-7A4B-91F6-878D-DDC8223CDEC5}"/>
              </a:ext>
            </a:extLst>
          </p:cNvPr>
          <p:cNvSpPr/>
          <p:nvPr/>
        </p:nvSpPr>
        <p:spPr>
          <a:xfrm>
            <a:off x="340278" y="3440186"/>
            <a:ext cx="325098" cy="2270987"/>
          </a:xfrm>
          <a:prstGeom prst="leftBrac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8186BFE-99E2-D034-E306-AB9804B73013}"/>
              </a:ext>
            </a:extLst>
          </p:cNvPr>
          <p:cNvSpPr txBox="1"/>
          <p:nvPr/>
        </p:nvSpPr>
        <p:spPr>
          <a:xfrm>
            <a:off x="665376" y="5923005"/>
            <a:ext cx="8099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For these 7 providers, the  “Reply” button is available. </a:t>
            </a:r>
          </a:p>
        </p:txBody>
      </p:sp>
    </p:spTree>
    <p:extLst>
      <p:ext uri="{BB962C8B-B14F-4D97-AF65-F5344CB8AC3E}">
        <p14:creationId xmlns:p14="http://schemas.microsoft.com/office/powerpoint/2010/main" val="13750346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663EC15-D0E1-C18D-A362-C535C2B601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373" y="825961"/>
            <a:ext cx="10836000" cy="208360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43EBAE4-FF55-7EEF-323D-1915C673300A}"/>
              </a:ext>
            </a:extLst>
          </p:cNvPr>
          <p:cNvSpPr txBox="1"/>
          <p:nvPr/>
        </p:nvSpPr>
        <p:spPr>
          <a:xfrm>
            <a:off x="0" y="19333"/>
            <a:ext cx="111505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400" b="1" dirty="0"/>
              <a:t>SOD - Service Log </a:t>
            </a:r>
            <a:r>
              <a:rPr lang="zh-TW" altLang="en-US" sz="2400" b="1" dirty="0"/>
              <a:t>優化系列</a:t>
            </a:r>
            <a:endParaRPr lang="en-US" sz="240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4364339-9636-C2DB-CC78-3BD3AC109A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8373" y="2936338"/>
            <a:ext cx="10836000" cy="1013498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CF46D65-CAC1-3A69-4380-29B6AA855159}"/>
              </a:ext>
            </a:extLst>
          </p:cNvPr>
          <p:cNvSpPr txBox="1"/>
          <p:nvPr/>
        </p:nvSpPr>
        <p:spPr>
          <a:xfrm>
            <a:off x="488373" y="3976609"/>
            <a:ext cx="1072332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If you need Valuation Report For these 7 Providers: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Create CS Service Log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Select </a:t>
            </a:r>
            <a:r>
              <a:rPr lang="en-US" u="sng" dirty="0">
                <a:solidFill>
                  <a:schemeClr val="accent2">
                    <a:lumMod val="50000"/>
                  </a:schemeClr>
                </a:solidFill>
              </a:rPr>
              <a:t>Service Subject Valuation Report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Type message then click </a:t>
            </a:r>
            <a:r>
              <a:rPr lang="en-US" u="sng" dirty="0">
                <a:solidFill>
                  <a:schemeClr val="accent2">
                    <a:lumMod val="50000"/>
                  </a:schemeClr>
                </a:solidFill>
              </a:rPr>
              <a:t>Reply</a:t>
            </a:r>
          </a:p>
          <a:p>
            <a:endParaRPr lang="en-US" u="sng" dirty="0"/>
          </a:p>
          <a:p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Notes: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Do not use this method unless is for Valuation Report.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Service Log setting only allow 1 Active CS Log at a time.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Always Close Log after Valuation Report is received.  </a:t>
            </a:r>
          </a:p>
        </p:txBody>
      </p:sp>
    </p:spTree>
    <p:extLst>
      <p:ext uri="{BB962C8B-B14F-4D97-AF65-F5344CB8AC3E}">
        <p14:creationId xmlns:p14="http://schemas.microsoft.com/office/powerpoint/2010/main" val="18704413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1709</TotalTime>
  <Words>288</Words>
  <Application>Microsoft Office PowerPoint</Application>
  <PresentationFormat>Widescreen</PresentationFormat>
  <Paragraphs>91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Montserrat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Simon, Wong Chong Man (FIN)</dc:creator>
  <cp:lastModifiedBy>Olivia, Ng Wai Sze (SOD)</cp:lastModifiedBy>
  <cp:revision>61</cp:revision>
  <dcterms:created xsi:type="dcterms:W3CDTF">2023-03-16T10:18:45Z</dcterms:created>
  <dcterms:modified xsi:type="dcterms:W3CDTF">2025-12-02T16:11:45Z</dcterms:modified>
</cp:coreProperties>
</file>